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6" r:id="rId9"/>
    <p:sldId id="270" r:id="rId10"/>
    <p:sldId id="261" r:id="rId11"/>
    <p:sldId id="262" r:id="rId12"/>
    <p:sldId id="263" r:id="rId13"/>
    <p:sldId id="264" r:id="rId14"/>
    <p:sldId id="272" r:id="rId15"/>
    <p:sldId id="278" r:id="rId16"/>
    <p:sldId id="265" r:id="rId17"/>
    <p:sldId id="279" r:id="rId18"/>
    <p:sldId id="282" r:id="rId19"/>
    <p:sldId id="271" r:id="rId20"/>
    <p:sldId id="281" r:id="rId21"/>
    <p:sldId id="283" r:id="rId22"/>
    <p:sldId id="273" r:id="rId23"/>
    <p:sldId id="274" r:id="rId24"/>
    <p:sldId id="275" r:id="rId25"/>
    <p:sldId id="276" r:id="rId26"/>
    <p:sldId id="277" r:id="rId27"/>
    <p:sldId id="28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B788B4-DF69-4E02-8AD0-C4F84797A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CE9A6F-3B37-43AE-A4CE-06A8AEDF1E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1A62A-69A4-4C77-BD31-F3707D11008A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36F231-9B2B-4303-B6B4-DC525D92B3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0D9C4B3-3A73-43B7-8020-5EDF2098B6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03793-3DF7-406F-9B9E-7FF9B21115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6616-17D6-4C19-BE29-E37D513F0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BCD30-2974-43F0-A69B-ACDCD3DE6B1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cards with numbers 1-15</a:t>
            </a:r>
          </a:p>
          <a:p>
            <a:r>
              <a:rPr lang="en-US" dirty="0"/>
              <a:t>Give to 15 students randomly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968D6-9C72-40AA-B5F4-0A0E526282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9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cards with numbers 1-15</a:t>
            </a:r>
          </a:p>
          <a:p>
            <a:r>
              <a:rPr lang="en-US" dirty="0"/>
              <a:t>Give to 15 students randomly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968D6-9C72-40AA-B5F4-0A0E526282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 counter = 0;</a:t>
            </a:r>
          </a:p>
          <a:p>
            <a:endParaRPr lang="en-US" dirty="0"/>
          </a:p>
          <a:p>
            <a:r>
              <a:rPr lang="en-US" dirty="0" err="1"/>
              <a:t>setInterval</a:t>
            </a:r>
            <a:r>
              <a:rPr lang="en-US" dirty="0"/>
              <a:t>(function(){</a:t>
            </a:r>
          </a:p>
          <a:p>
            <a:r>
              <a:rPr lang="en-US" dirty="0"/>
              <a:t>counter++;</a:t>
            </a:r>
          </a:p>
          <a:p>
            <a:r>
              <a:rPr lang="en-US" dirty="0"/>
              <a:t>console.log(counter);</a:t>
            </a:r>
          </a:p>
          <a:p>
            <a:r>
              <a:rPr lang="en-US" dirty="0"/>
              <a:t>}, 500);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BCD30-2974-43F0-A69B-ACDCD3DE6B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8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 velocity = 5;</a:t>
            </a:r>
          </a:p>
          <a:p>
            <a:r>
              <a:rPr lang="en-US" dirty="0"/>
              <a:t>var position = 0;</a:t>
            </a:r>
          </a:p>
          <a:p>
            <a:r>
              <a:rPr lang="en-US" dirty="0"/>
              <a:t>var ball = </a:t>
            </a:r>
            <a:r>
              <a:rPr lang="en-US" dirty="0" err="1"/>
              <a:t>document.getElementbyId</a:t>
            </a:r>
            <a:r>
              <a:rPr lang="en-US" dirty="0"/>
              <a:t>('ball');</a:t>
            </a:r>
          </a:p>
          <a:p>
            <a:endParaRPr lang="en-US" dirty="0"/>
          </a:p>
          <a:p>
            <a:r>
              <a:rPr lang="en-US" dirty="0" err="1"/>
              <a:t>setInterval</a:t>
            </a:r>
            <a:r>
              <a:rPr lang="en-US" dirty="0"/>
              <a:t>(function(){</a:t>
            </a:r>
          </a:p>
          <a:p>
            <a:r>
              <a:rPr lang="en-US" dirty="0"/>
              <a:t>position=position + velocity;</a:t>
            </a:r>
          </a:p>
          <a:p>
            <a:r>
              <a:rPr lang="en-US" dirty="0" err="1"/>
              <a:t>ball.style.left</a:t>
            </a:r>
            <a:r>
              <a:rPr lang="en-US" dirty="0"/>
              <a:t>=position + 'px';</a:t>
            </a:r>
          </a:p>
          <a:p>
            <a:endParaRPr lang="en-US" dirty="0"/>
          </a:p>
          <a:p>
            <a:r>
              <a:rPr lang="en-US" dirty="0"/>
              <a:t>}, 100);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BCD30-2974-43F0-A69B-ACDCD3DE6B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1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isrelatosyotrascosas.blogspot.com/2016/02/personaje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4.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Binary_search_into_array_-_example.sv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3515C-0FF3-4AB1-8263-9046B41E69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Beautiful Patterns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6A38FB-DE36-446A-8218-8AA424AC1E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Day 3</a:t>
            </a:r>
          </a:p>
        </p:txBody>
      </p:sp>
    </p:spTree>
    <p:extLst>
      <p:ext uri="{BB962C8B-B14F-4D97-AF65-F5344CB8AC3E}">
        <p14:creationId xmlns:p14="http://schemas.microsoft.com/office/powerpoint/2010/main" val="297367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D74FD-B6C3-4195-B651-51D91B55D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/ Hash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A170-F4FC-46E4-974F-B3F4FB44A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6">
            <a:normAutofit lnSpcReduction="10000"/>
          </a:bodyPr>
          <a:lstStyle/>
          <a:p>
            <a:r>
              <a:rPr lang="en-US" dirty="0"/>
              <a:t>A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D</a:t>
            </a:r>
          </a:p>
          <a:p>
            <a:r>
              <a:rPr lang="en-US" dirty="0"/>
              <a:t>E</a:t>
            </a:r>
          </a:p>
          <a:p>
            <a:r>
              <a:rPr lang="en-US" dirty="0"/>
              <a:t>F</a:t>
            </a:r>
          </a:p>
          <a:p>
            <a:r>
              <a:rPr lang="en-US" dirty="0"/>
              <a:t>G</a:t>
            </a:r>
          </a:p>
          <a:p>
            <a:r>
              <a:rPr lang="en-US" dirty="0"/>
              <a:t>H</a:t>
            </a:r>
          </a:p>
          <a:p>
            <a:r>
              <a:rPr lang="en-US" dirty="0"/>
              <a:t>I</a:t>
            </a:r>
          </a:p>
          <a:p>
            <a:r>
              <a:rPr lang="en-US" b="1" dirty="0"/>
              <a:t>1</a:t>
            </a:r>
          </a:p>
          <a:p>
            <a:r>
              <a:rPr lang="en-US" b="1" dirty="0"/>
              <a:t>2</a:t>
            </a:r>
          </a:p>
          <a:p>
            <a:r>
              <a:rPr lang="en-US" b="1" dirty="0"/>
              <a:t>3</a:t>
            </a:r>
          </a:p>
          <a:p>
            <a:r>
              <a:rPr lang="en-US" b="1" dirty="0"/>
              <a:t>4</a:t>
            </a:r>
          </a:p>
          <a:p>
            <a:r>
              <a:rPr lang="en-US" b="1" dirty="0"/>
              <a:t>5</a:t>
            </a:r>
          </a:p>
          <a:p>
            <a:r>
              <a:rPr lang="en-US" b="1" dirty="0"/>
              <a:t>6</a:t>
            </a:r>
          </a:p>
          <a:p>
            <a:r>
              <a:rPr lang="en-US" b="1" dirty="0"/>
              <a:t>7</a:t>
            </a:r>
          </a:p>
          <a:p>
            <a:r>
              <a:rPr lang="en-US" b="1" dirty="0"/>
              <a:t>8</a:t>
            </a:r>
          </a:p>
          <a:p>
            <a:r>
              <a:rPr lang="en-US" b="1" dirty="0"/>
              <a:t>9</a:t>
            </a:r>
          </a:p>
          <a:p>
            <a:r>
              <a:rPr lang="en-US" dirty="0"/>
              <a:t>J</a:t>
            </a:r>
          </a:p>
          <a:p>
            <a:r>
              <a:rPr lang="en-US" dirty="0"/>
              <a:t>K</a:t>
            </a:r>
          </a:p>
          <a:p>
            <a:r>
              <a:rPr lang="en-US" dirty="0"/>
              <a:t>L</a:t>
            </a:r>
          </a:p>
          <a:p>
            <a:r>
              <a:rPr lang="en-US" dirty="0"/>
              <a:t>M</a:t>
            </a:r>
          </a:p>
          <a:p>
            <a:r>
              <a:rPr lang="en-US" dirty="0"/>
              <a:t>N</a:t>
            </a:r>
          </a:p>
          <a:p>
            <a:r>
              <a:rPr lang="en-US" dirty="0"/>
              <a:t>O</a:t>
            </a:r>
          </a:p>
          <a:p>
            <a:r>
              <a:rPr lang="en-US" dirty="0"/>
              <a:t>P</a:t>
            </a:r>
          </a:p>
          <a:p>
            <a:r>
              <a:rPr lang="en-US" dirty="0"/>
              <a:t>Q</a:t>
            </a:r>
          </a:p>
          <a:p>
            <a:r>
              <a:rPr lang="en-US" dirty="0"/>
              <a:t>R</a:t>
            </a:r>
          </a:p>
          <a:p>
            <a:r>
              <a:rPr lang="en-US" b="1" dirty="0"/>
              <a:t>10</a:t>
            </a:r>
          </a:p>
          <a:p>
            <a:r>
              <a:rPr lang="en-US" b="1" dirty="0"/>
              <a:t>11</a:t>
            </a:r>
          </a:p>
          <a:p>
            <a:r>
              <a:rPr lang="en-US" b="1" dirty="0"/>
              <a:t>12</a:t>
            </a:r>
          </a:p>
          <a:p>
            <a:r>
              <a:rPr lang="en-US" b="1" dirty="0"/>
              <a:t>13</a:t>
            </a:r>
          </a:p>
          <a:p>
            <a:r>
              <a:rPr lang="en-US" b="1" dirty="0"/>
              <a:t>14</a:t>
            </a:r>
          </a:p>
          <a:p>
            <a:r>
              <a:rPr lang="en-US" b="1" dirty="0"/>
              <a:t>15</a:t>
            </a:r>
          </a:p>
          <a:p>
            <a:r>
              <a:rPr lang="en-US" b="1" dirty="0"/>
              <a:t>16</a:t>
            </a:r>
          </a:p>
          <a:p>
            <a:r>
              <a:rPr lang="en-US" b="1" dirty="0"/>
              <a:t>17</a:t>
            </a:r>
          </a:p>
          <a:p>
            <a:r>
              <a:rPr lang="en-US" b="1" dirty="0"/>
              <a:t>18</a:t>
            </a:r>
          </a:p>
          <a:p>
            <a:r>
              <a:rPr lang="en-US" dirty="0"/>
              <a:t>S</a:t>
            </a:r>
          </a:p>
          <a:p>
            <a:r>
              <a:rPr lang="en-US" dirty="0"/>
              <a:t>T</a:t>
            </a:r>
          </a:p>
          <a:p>
            <a:r>
              <a:rPr lang="en-US" dirty="0"/>
              <a:t>U</a:t>
            </a:r>
          </a:p>
          <a:p>
            <a:r>
              <a:rPr lang="en-US" dirty="0"/>
              <a:t>V</a:t>
            </a:r>
          </a:p>
          <a:p>
            <a:r>
              <a:rPr lang="en-US" dirty="0"/>
              <a:t>W</a:t>
            </a:r>
          </a:p>
          <a:p>
            <a:r>
              <a:rPr lang="en-US" dirty="0"/>
              <a:t>X</a:t>
            </a:r>
          </a:p>
          <a:p>
            <a:r>
              <a:rPr lang="en-US" dirty="0"/>
              <a:t>Y</a:t>
            </a:r>
          </a:p>
          <a:p>
            <a:r>
              <a:rPr lang="en-US" dirty="0"/>
              <a:t>Z</a:t>
            </a:r>
          </a:p>
          <a:p>
            <a:endParaRPr lang="en-US" dirty="0"/>
          </a:p>
          <a:p>
            <a:r>
              <a:rPr lang="en-US" b="1" dirty="0"/>
              <a:t>19</a:t>
            </a:r>
          </a:p>
          <a:p>
            <a:r>
              <a:rPr lang="en-US" b="1" dirty="0"/>
              <a:t>20</a:t>
            </a:r>
          </a:p>
          <a:p>
            <a:r>
              <a:rPr lang="en-US" b="1" dirty="0"/>
              <a:t>21</a:t>
            </a:r>
          </a:p>
          <a:p>
            <a:r>
              <a:rPr lang="en-US" b="1" dirty="0"/>
              <a:t>22</a:t>
            </a:r>
          </a:p>
          <a:p>
            <a:r>
              <a:rPr lang="en-US" b="1" dirty="0"/>
              <a:t>23</a:t>
            </a:r>
          </a:p>
          <a:p>
            <a:r>
              <a:rPr lang="en-US" b="1" dirty="0"/>
              <a:t>24</a:t>
            </a:r>
          </a:p>
          <a:p>
            <a:r>
              <a:rPr lang="en-US" b="1" dirty="0"/>
              <a:t>25</a:t>
            </a:r>
          </a:p>
          <a:p>
            <a:r>
              <a:rPr lang="en-US" b="1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73199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6743-5796-4F95-8791-3AA7D02D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E22F6-745A-40EA-A1CE-E70E45737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5D874-1CB3-4047-A773-1640D4290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21280" r="34470" b="10303"/>
          <a:stretch/>
        </p:blipFill>
        <p:spPr>
          <a:xfrm>
            <a:off x="2099686" y="877455"/>
            <a:ext cx="7303654" cy="469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62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BD3F-36A7-4862-B334-495693B23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number is your name?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7EB1F3-E540-4676-A82B-B35474A9A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Nomi Vilvovsky -&gt; 14+15+13+9  22+9+12+22+15+22+19+11+25 =&gt; 51+157=208</a:t>
            </a:r>
          </a:p>
        </p:txBody>
      </p:sp>
    </p:spTree>
    <p:extLst>
      <p:ext uri="{BB962C8B-B14F-4D97-AF65-F5344CB8AC3E}">
        <p14:creationId xmlns:p14="http://schemas.microsoft.com/office/powerpoint/2010/main" val="332932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82C0-DA9A-45B3-B245-302AC65B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Ciphers are {secret}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EFE6-9728-4A5E-9521-600DCBAAF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A8123-3AB6-4B11-A6D9-9187D8F4C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6" t="21145" r="37575" b="23906"/>
          <a:stretch/>
        </p:blipFill>
        <p:spPr>
          <a:xfrm>
            <a:off x="1230746" y="1736436"/>
            <a:ext cx="8855363" cy="481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7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1AB48-8082-421D-A674-AE1267F1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Rail fence cipher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1420A-C3ED-492C-A704-0FB9E1CE8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4E774-F1D1-4FAD-8034-23A1EB1F2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3" t="24421" r="10075" b="9770"/>
          <a:stretch/>
        </p:blipFill>
        <p:spPr>
          <a:xfrm>
            <a:off x="1374774" y="2142067"/>
            <a:ext cx="8600499" cy="41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5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1A88-487E-492A-85D5-F5A4FEE03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Cipher Wheel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82975-7662-43B9-8EB4-A589799CB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348" y="1838036"/>
            <a:ext cx="4505264" cy="461356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276606-A0B0-408A-923A-691BC16DE325}"/>
              </a:ext>
            </a:extLst>
          </p:cNvPr>
          <p:cNvSpPr txBox="1">
            <a:spLocks/>
          </p:cNvSpPr>
          <p:nvPr/>
        </p:nvSpPr>
        <p:spPr>
          <a:xfrm>
            <a:off x="5951972" y="1668703"/>
            <a:ext cx="4497673" cy="4182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You can use a cipher key</a:t>
            </a:r>
          </a:p>
          <a:p>
            <a:r>
              <a:rPr lang="en-US" sz="4000" dirty="0"/>
              <a:t>Move the wheel for every message</a:t>
            </a:r>
          </a:p>
        </p:txBody>
      </p:sp>
    </p:spTree>
    <p:extLst>
      <p:ext uri="{BB962C8B-B14F-4D97-AF65-F5344CB8AC3E}">
        <p14:creationId xmlns:p14="http://schemas.microsoft.com/office/powerpoint/2010/main" val="159305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EC322-6F50-41AF-BF69-54A3C08F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51D1F2-65E8-4424-AA6D-04F56DCA1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100" y="2065867"/>
            <a:ext cx="4274126" cy="3649133"/>
          </a:xfrm>
        </p:spPr>
        <p:txBody>
          <a:bodyPr>
            <a:normAutofit/>
          </a:bodyPr>
          <a:lstStyle/>
          <a:p>
            <a:r>
              <a:rPr lang="en-US" sz="4000" dirty="0"/>
              <a:t>Create your own cipher in your groups</a:t>
            </a:r>
          </a:p>
          <a:p>
            <a:r>
              <a:rPr lang="en-US" sz="4000" dirty="0"/>
              <a:t>Use patterns!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19841A-2A29-449D-9A3B-DC43E235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74" y="1671781"/>
            <a:ext cx="4757280" cy="512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97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FC3EC-AE91-4A15-A79A-43EE699EF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a message using your cipher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119B94-3D7C-4A4D-ACA0-8EF1AD0A2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5945908" cy="3649133"/>
          </a:xfrm>
        </p:spPr>
        <p:txBody>
          <a:bodyPr>
            <a:normAutofit/>
          </a:bodyPr>
          <a:lstStyle/>
          <a:p>
            <a:r>
              <a:rPr lang="en-US" sz="4000" dirty="0"/>
              <a:t>Send a message to another group using your cipher</a:t>
            </a:r>
          </a:p>
          <a:p>
            <a:r>
              <a:rPr lang="en-US" sz="4000" dirty="0"/>
              <a:t>See if you can decode the messages you get!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96E28-72F5-4FE9-8805-EB535267E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5682" y="1848471"/>
            <a:ext cx="5100516" cy="41505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47AC16-5CCF-4750-B5E5-645D924643E1}"/>
              </a:ext>
            </a:extLst>
          </p:cNvPr>
          <p:cNvSpPr txBox="1"/>
          <p:nvPr/>
        </p:nvSpPr>
        <p:spPr>
          <a:xfrm>
            <a:off x="6405681" y="6097301"/>
            <a:ext cx="42273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misrelatosyotrascosas.blogspot.com/2016/02/personaj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4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64260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1739-11E9-4C4F-AAF4-72516858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symbols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D1611D-CA19-4025-BACD-57206AE94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X ^ Y = X and Y</a:t>
            </a:r>
          </a:p>
          <a:p>
            <a:r>
              <a:rPr lang="en-US" sz="4000" dirty="0"/>
              <a:t>X v Y = X or Y (X, Y, or X ^ Y)</a:t>
            </a:r>
          </a:p>
          <a:p>
            <a:r>
              <a:rPr lang="en-US" sz="4000" dirty="0"/>
              <a:t>X ⊕ Y = X </a:t>
            </a:r>
            <a:r>
              <a:rPr lang="en-US" sz="4000" dirty="0" err="1"/>
              <a:t>xor</a:t>
            </a:r>
            <a:r>
              <a:rPr lang="en-US" sz="4000" dirty="0"/>
              <a:t> Y (X or Y, NOT X ^ Y)</a:t>
            </a:r>
          </a:p>
          <a:p>
            <a:r>
              <a:rPr lang="en-US" sz="4000" dirty="0"/>
              <a:t>~X = Not X</a:t>
            </a:r>
          </a:p>
        </p:txBody>
      </p:sp>
    </p:spTree>
    <p:extLst>
      <p:ext uri="{BB962C8B-B14F-4D97-AF65-F5344CB8AC3E}">
        <p14:creationId xmlns:p14="http://schemas.microsoft.com/office/powerpoint/2010/main" val="2653770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E0F3-4D14-470B-A12E-AF75C5C4E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F0CB7D-1C1B-48D4-B26A-8661F8C8F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412" y="2065867"/>
            <a:ext cx="7121291" cy="3649662"/>
          </a:xfrm>
        </p:spPr>
      </p:pic>
    </p:spTree>
    <p:extLst>
      <p:ext uri="{BB962C8B-B14F-4D97-AF65-F5344CB8AC3E}">
        <p14:creationId xmlns:p14="http://schemas.microsoft.com/office/powerpoint/2010/main" val="43686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4642-662B-4367-8743-CF91F6A7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Teams!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E21C9-8509-42FA-ADA8-744CD2009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4696096" cy="3649133"/>
          </a:xfrm>
        </p:spPr>
        <p:txBody>
          <a:bodyPr>
            <a:normAutofit/>
          </a:bodyPr>
          <a:lstStyle/>
          <a:p>
            <a:r>
              <a:rPr lang="en-US" sz="4000" dirty="0"/>
              <a:t>Not a surprise anymore</a:t>
            </a:r>
          </a:p>
          <a:p>
            <a:r>
              <a:rPr lang="en-US" sz="4000" dirty="0"/>
              <a:t>Every day, we’re shuffling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FE138-AC16-4987-B3B0-BB8EF2D34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725" y="2065867"/>
            <a:ext cx="5956662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82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381D-CC28-43F3-8FAC-3E92DCA6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0E11D-56EB-4136-97AB-829FCA14E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64" t="20876" r="33636" b="35622"/>
          <a:stretch/>
        </p:blipFill>
        <p:spPr>
          <a:xfrm>
            <a:off x="6324599" y="2964873"/>
            <a:ext cx="5181600" cy="2983346"/>
          </a:xfrm>
          <a:prstGeom prst="rect">
            <a:avLst/>
          </a:prstGeom>
        </p:spPr>
      </p:pic>
      <p:sp>
        <p:nvSpPr>
          <p:cNvPr id="8" name="AutoShape 4" descr="\land ">
            <a:extLst>
              <a:ext uri="{FF2B5EF4-FFF2-40B4-BE49-F238E27FC236}">
                <a16:creationId xmlns:a16="http://schemas.microsoft.com/office/drawing/2014/main" id="{CADA4A8E-68E3-49E1-8A76-730C911A6917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987309" y="2107403"/>
            <a:ext cx="3856179" cy="85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3000" dirty="0"/>
              <a:t>X1 and X2= X1 ^ X2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15D82-5321-4093-9E20-D559E098BC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21" t="38114" r="33409" b="32121"/>
          <a:stretch/>
        </p:blipFill>
        <p:spPr>
          <a:xfrm>
            <a:off x="415635" y="2856345"/>
            <a:ext cx="5527610" cy="3140365"/>
          </a:xfrm>
          <a:prstGeom prst="rect">
            <a:avLst/>
          </a:prstGeom>
        </p:spPr>
      </p:pic>
      <p:sp>
        <p:nvSpPr>
          <p:cNvPr id="10" name="AutoShape 4" descr="\land ">
            <a:extLst>
              <a:ext uri="{FF2B5EF4-FFF2-40B4-BE49-F238E27FC236}">
                <a16:creationId xmlns:a16="http://schemas.microsoft.com/office/drawing/2014/main" id="{DA2EE58D-04CF-4E03-8C3F-E2EF036F8DA5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50109" y="2076231"/>
            <a:ext cx="3856179" cy="85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X1 or X2= X1 v X2</a:t>
            </a:r>
          </a:p>
        </p:txBody>
      </p:sp>
    </p:spTree>
    <p:extLst>
      <p:ext uri="{BB962C8B-B14F-4D97-AF65-F5344CB8AC3E}">
        <p14:creationId xmlns:p14="http://schemas.microsoft.com/office/powerpoint/2010/main" val="1345856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F562-3DF5-4E16-963C-F2D8EAC26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Decision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743730-4363-4D13-8706-61785650C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8" t="22627" r="11275" b="8889"/>
          <a:stretch/>
        </p:blipFill>
        <p:spPr>
          <a:xfrm>
            <a:off x="2881745" y="1607127"/>
            <a:ext cx="6788698" cy="507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19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F9F6E-1E45-4651-9860-B3C4E903C9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B225A-0E06-416F-AE02-3619C9106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3006855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A823-0CDD-45E4-8662-8AFA115D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7F09A6-A812-47A9-971B-9148DB118A63}"/>
              </a:ext>
            </a:extLst>
          </p:cNvPr>
          <p:cNvGrpSpPr/>
          <p:nvPr/>
        </p:nvGrpSpPr>
        <p:grpSpPr>
          <a:xfrm>
            <a:off x="2889538" y="1337733"/>
            <a:ext cx="8395855" cy="5236249"/>
            <a:chOff x="1374774" y="2065867"/>
            <a:chExt cx="8395855" cy="523624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E57E44-46BE-44E8-8DE5-2FA4E0A82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061" t="24916" r="15076" b="19596"/>
            <a:stretch/>
          </p:blipFill>
          <p:spPr>
            <a:xfrm>
              <a:off x="1374774" y="2065867"/>
              <a:ext cx="8395855" cy="3805383"/>
            </a:xfrm>
            <a:prstGeom prst="rect">
              <a:avLst/>
            </a:prstGeom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20E7561C-75FD-453A-8646-F1F15861FB86}"/>
                </a:ext>
              </a:extLst>
            </p:cNvPr>
            <p:cNvSpPr txBox="1">
              <a:spLocks/>
            </p:cNvSpPr>
            <p:nvPr/>
          </p:nvSpPr>
          <p:spPr>
            <a:xfrm>
              <a:off x="4270955" y="3652983"/>
              <a:ext cx="4274126" cy="364913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857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8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6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00150" indent="-2857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4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5430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00250" indent="-17145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0"/>
                </a:spcBef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sz="12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>
                  <a:solidFill>
                    <a:schemeClr val="accent2">
                      <a:lumMod val="75000"/>
                    </a:schemeClr>
                  </a:solidFill>
                </a:rPr>
                <a:t>milliseconds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8E3CE0D-29C9-465E-A03C-68D97DA9AF85}"/>
                </a:ext>
              </a:extLst>
            </p:cNvPr>
            <p:cNvCxnSpPr/>
            <p:nvPr/>
          </p:nvCxnSpPr>
          <p:spPr>
            <a:xfrm flipH="1">
              <a:off x="3306618" y="5477549"/>
              <a:ext cx="1228437" cy="91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F04566-177C-4758-AA31-FB3A1750C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3783831"/>
            <a:ext cx="10701192" cy="3649133"/>
          </a:xfrm>
        </p:spPr>
        <p:txBody>
          <a:bodyPr>
            <a:normAutofit/>
          </a:bodyPr>
          <a:lstStyle/>
          <a:p>
            <a:r>
              <a:rPr lang="en-US" sz="4000" dirty="0"/>
              <a:t>You can watch the timer counting in the console</a:t>
            </a:r>
          </a:p>
        </p:txBody>
      </p:sp>
    </p:spTree>
    <p:extLst>
      <p:ext uri="{BB962C8B-B14F-4D97-AF65-F5344CB8AC3E}">
        <p14:creationId xmlns:p14="http://schemas.microsoft.com/office/powerpoint/2010/main" val="886515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A914-64D1-4516-B327-558A5AA9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in Time/Space – Move ball using timer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51A37-B6AF-48D0-BF7F-F1D76A86D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11745-2FB1-47D9-BB33-0418A2686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73" t="26667" r="17727" b="13670"/>
          <a:stretch/>
        </p:blipFill>
        <p:spPr>
          <a:xfrm>
            <a:off x="1374774" y="2065867"/>
            <a:ext cx="8534400" cy="409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54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90C14-E592-4549-A613-0DCFF6EB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518FA-6C6F-4EB9-A6C3-034DF5CCC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54C87-02D5-4DC5-BE16-33BACD8D3B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7" t="24512" r="20833" b="15555"/>
          <a:stretch/>
        </p:blipFill>
        <p:spPr>
          <a:xfrm>
            <a:off x="2225964" y="1930399"/>
            <a:ext cx="7121236" cy="41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3ECD-8307-4B5C-8E92-5CF7D3F4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Challenges/Bonus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B324C3E-A6D3-44C4-B458-50B0A173B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Change speed on bounce</a:t>
            </a:r>
          </a:p>
          <a:p>
            <a:r>
              <a:rPr lang="en-US" sz="4000" dirty="0"/>
              <a:t>Change color on bounce</a:t>
            </a:r>
          </a:p>
          <a:p>
            <a:r>
              <a:rPr lang="en-US" sz="4000" dirty="0"/>
              <a:t>Change color depending on x/y direction</a:t>
            </a:r>
          </a:p>
          <a:p>
            <a:r>
              <a:rPr lang="en-US" sz="4000" dirty="0"/>
              <a:t>Change size on bounce</a:t>
            </a:r>
          </a:p>
          <a:p>
            <a:r>
              <a:rPr lang="en-US" sz="4000" dirty="0"/>
              <a:t>Add more balls</a:t>
            </a:r>
          </a:p>
        </p:txBody>
      </p:sp>
    </p:spTree>
    <p:extLst>
      <p:ext uri="{BB962C8B-B14F-4D97-AF65-F5344CB8AC3E}">
        <p14:creationId xmlns:p14="http://schemas.microsoft.com/office/powerpoint/2010/main" val="237945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A028-A6AE-499F-A12F-2F72F5C4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5423F-EE26-4F01-8DD2-C72DD6665B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186" y="2065867"/>
            <a:ext cx="7865276" cy="4424218"/>
          </a:xfrm>
        </p:spPr>
      </p:pic>
    </p:spTree>
    <p:extLst>
      <p:ext uri="{BB962C8B-B14F-4D97-AF65-F5344CB8AC3E}">
        <p14:creationId xmlns:p14="http://schemas.microsoft.com/office/powerpoint/2010/main" val="848767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6086-BDC2-4235-9BC6-4027FF64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Game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278E0E-90AA-4E4D-A87A-623123B9A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Let’s draw a grid</a:t>
            </a:r>
          </a:p>
          <a:p>
            <a:r>
              <a:rPr lang="en-US" sz="4000" dirty="0"/>
              <a:t>I leave the room!</a:t>
            </a:r>
          </a:p>
          <a:p>
            <a:r>
              <a:rPr lang="en-US" sz="4000" dirty="0"/>
              <a:t>Change 1 box</a:t>
            </a:r>
          </a:p>
          <a:p>
            <a:r>
              <a:rPr lang="en-US" sz="4000" dirty="0"/>
              <a:t>Now I guess which box is new!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BA9E6-866C-4691-87C8-AD7D0368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989" y="383787"/>
            <a:ext cx="5701988" cy="426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9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1AA86-991A-481F-B419-D7D8E0A7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 try it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D3EF2B-5081-4AEE-9903-2E5DDE05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sz="4000" dirty="0"/>
              <a:t>Can you do the same thing?</a:t>
            </a:r>
          </a:p>
          <a:p>
            <a:r>
              <a:rPr lang="en-US" sz="4000" dirty="0"/>
              <a:t>What pattern can you use to guess the box right every time?</a:t>
            </a:r>
          </a:p>
        </p:txBody>
      </p:sp>
    </p:spTree>
    <p:extLst>
      <p:ext uri="{BB962C8B-B14F-4D97-AF65-F5344CB8AC3E}">
        <p14:creationId xmlns:p14="http://schemas.microsoft.com/office/powerpoint/2010/main" val="2499094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C949-80B9-4936-B619-AA7D8296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8CEAB4-52B8-441E-9F42-8DB3169F0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 your groups, have one person think of a number from 1-100. Take turns trying to guess the number</a:t>
            </a:r>
          </a:p>
        </p:txBody>
      </p:sp>
    </p:spTree>
    <p:extLst>
      <p:ext uri="{BB962C8B-B14F-4D97-AF65-F5344CB8AC3E}">
        <p14:creationId xmlns:p14="http://schemas.microsoft.com/office/powerpoint/2010/main" val="1239327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FC949-80B9-4936-B619-AA7D82962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numbers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8CEAB4-52B8-441E-9F42-8DB3169F0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2142067"/>
            <a:ext cx="6306126" cy="3649133"/>
          </a:xfrm>
        </p:spPr>
        <p:txBody>
          <a:bodyPr>
            <a:normAutofit/>
          </a:bodyPr>
          <a:lstStyle/>
          <a:p>
            <a:r>
              <a:rPr lang="en-US" sz="4000" dirty="0"/>
              <a:t>Now, try this activity again, but this time, each time you guess, they get to know whether the number is </a:t>
            </a:r>
            <a:r>
              <a:rPr lang="en-US" sz="4000" b="1" dirty="0"/>
              <a:t>lower</a:t>
            </a:r>
            <a:r>
              <a:rPr lang="en-US" sz="4000" dirty="0"/>
              <a:t> or </a:t>
            </a:r>
            <a:r>
              <a:rPr lang="en-US" sz="4000" b="1" dirty="0"/>
              <a:t>higher</a:t>
            </a:r>
            <a:r>
              <a:rPr lang="en-US" sz="4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6283-D917-4204-8226-68D60531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073" y="2065867"/>
            <a:ext cx="3967018" cy="39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17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B7310-98A3-45A1-9E1C-25E3CDC1E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B53E56-177A-4DFC-BEEA-63EDA077F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28875"/>
            <a:ext cx="4499553" cy="3649133"/>
          </a:xfrm>
        </p:spPr>
        <p:txBody>
          <a:bodyPr>
            <a:normAutofit/>
          </a:bodyPr>
          <a:lstStyle/>
          <a:p>
            <a:r>
              <a:rPr lang="en-US" sz="4000" dirty="0"/>
              <a:t>Is there a pattern that helps us guess the answer as fast as possible?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1D877-774E-4351-B7EC-22094864F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74774" y="1542670"/>
            <a:ext cx="6872397" cy="43918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D0A4FA-668B-4256-AE1F-85A8055996CB}"/>
              </a:ext>
            </a:extLst>
          </p:cNvPr>
          <p:cNvSpPr txBox="1"/>
          <p:nvPr/>
        </p:nvSpPr>
        <p:spPr>
          <a:xfrm>
            <a:off x="1374774" y="6017568"/>
            <a:ext cx="42942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ile:Binary_search_into_array_-_example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7962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D23D0-AB4A-400E-976F-66151A84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number of guesses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D7AE4-C172-432F-93D1-7B3B5905650D}"/>
              </a:ext>
            </a:extLst>
          </p:cNvPr>
          <p:cNvSpPr txBox="1">
            <a:spLocks/>
          </p:cNvSpPr>
          <p:nvPr/>
        </p:nvSpPr>
        <p:spPr>
          <a:xfrm>
            <a:off x="838201" y="22944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E5F52E-5FB3-4B49-B3ED-AB9B2AC81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What’s the maximum number of guesses you would need to guess a number 1-100?</a:t>
            </a:r>
          </a:p>
          <a:p>
            <a:pPr lvl="1"/>
            <a:r>
              <a:rPr lang="en-US" sz="3800" dirty="0"/>
              <a:t>1-1000?</a:t>
            </a:r>
          </a:p>
          <a:p>
            <a:pPr lvl="1"/>
            <a:r>
              <a:rPr lang="en-US" sz="3800" dirty="0"/>
              <a:t>1-1000000?</a:t>
            </a:r>
          </a:p>
          <a:p>
            <a:pPr lvl="1"/>
            <a:r>
              <a:rPr lang="en-US" sz="3800" dirty="0" err="1"/>
              <a:t>Etc</a:t>
            </a:r>
            <a:r>
              <a:rPr lang="en-US" sz="3800" dirty="0"/>
              <a:t>….. </a:t>
            </a:r>
          </a:p>
        </p:txBody>
      </p:sp>
    </p:spTree>
    <p:extLst>
      <p:ext uri="{BB962C8B-B14F-4D97-AF65-F5344CB8AC3E}">
        <p14:creationId xmlns:p14="http://schemas.microsoft.com/office/powerpoint/2010/main" val="117639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2C4B0-CCED-4DAE-8FD7-B61FE4DE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A08CC-BFC7-40D5-A21F-29F4B2ECE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6016" b="71620"/>
          <a:stretch/>
        </p:blipFill>
        <p:spPr>
          <a:xfrm>
            <a:off x="3010907" y="1753611"/>
            <a:ext cx="5033966" cy="4090191"/>
          </a:xfrm>
        </p:spPr>
      </p:pic>
    </p:spTree>
    <p:extLst>
      <p:ext uri="{BB962C8B-B14F-4D97-AF65-F5344CB8AC3E}">
        <p14:creationId xmlns:p14="http://schemas.microsoft.com/office/powerpoint/2010/main" val="2456433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1489</TotalTime>
  <Words>516</Words>
  <Application>Microsoft Office PowerPoint</Application>
  <PresentationFormat>Widescreen</PresentationFormat>
  <Paragraphs>140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Celestial</vt:lpstr>
      <vt:lpstr>Beautiful Patterns </vt:lpstr>
      <vt:lpstr>New Teams!</vt:lpstr>
      <vt:lpstr>Grid Game</vt:lpstr>
      <vt:lpstr>Now you try it</vt:lpstr>
      <vt:lpstr>Guess the numbers</vt:lpstr>
      <vt:lpstr>Guess the numbers</vt:lpstr>
      <vt:lpstr>Pattern</vt:lpstr>
      <vt:lpstr>Maximum number of guesses</vt:lpstr>
      <vt:lpstr>PowerPoint Presentation</vt:lpstr>
      <vt:lpstr>Cipher / Hash Function</vt:lpstr>
      <vt:lpstr>PowerPoint Presentation</vt:lpstr>
      <vt:lpstr>What number is your name?</vt:lpstr>
      <vt:lpstr>Ciphers are {secret} codes</vt:lpstr>
      <vt:lpstr>Rail fence cipher</vt:lpstr>
      <vt:lpstr>Cipher Wheel</vt:lpstr>
      <vt:lpstr>Create A code</vt:lpstr>
      <vt:lpstr>Send a message using your cipher</vt:lpstr>
      <vt:lpstr>Logic symbols</vt:lpstr>
      <vt:lpstr>Tree</vt:lpstr>
      <vt:lpstr>Binary Tree</vt:lpstr>
      <vt:lpstr>Binary Decision Tree</vt:lpstr>
      <vt:lpstr>Break</vt:lpstr>
      <vt:lpstr>Timers</vt:lpstr>
      <vt:lpstr>Moving in Time/Space – Move ball using timer</vt:lpstr>
      <vt:lpstr>Edge Detection</vt:lpstr>
      <vt:lpstr>Challenges/Bonus</vt:lpstr>
      <vt:lpstr>Project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Beautiful Patterns</dc:title>
  <dc:creator>Naomi Vilvovsky</dc:creator>
  <cp:lastModifiedBy>Naomi Vilvovsky</cp:lastModifiedBy>
  <cp:revision>45</cp:revision>
  <dcterms:created xsi:type="dcterms:W3CDTF">2018-05-29T02:30:42Z</dcterms:created>
  <dcterms:modified xsi:type="dcterms:W3CDTF">2018-05-30T14:51:55Z</dcterms:modified>
</cp:coreProperties>
</file>